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55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6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3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5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2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6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3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3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9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38" r:id="rId6"/>
    <p:sldLayoutId id="2147483734" r:id="rId7"/>
    <p:sldLayoutId id="2147483735" r:id="rId8"/>
    <p:sldLayoutId id="2147483736" r:id="rId9"/>
    <p:sldLayoutId id="2147483737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C" altLang="zh-CN" sz="3200" dirty="0" smtClean="0"/>
              <a:t>Tengo la mismas molestias de mi garganta, </a:t>
            </a:r>
            <a:br>
              <a:rPr lang="es-EC" altLang="zh-CN" sz="3200" dirty="0" smtClean="0"/>
            </a:br>
            <a:r>
              <a:rPr lang="es-EC" altLang="zh-CN" sz="3200" dirty="0" smtClean="0"/>
              <a:t>¿</a:t>
            </a:r>
            <a:r>
              <a:rPr lang="es-EC" altLang="zh-CN" sz="3200" dirty="0"/>
              <a:t>por qué el médico no me la recetó directamente?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>
            <a:normAutofit fontScale="85000" lnSpcReduction="20000"/>
          </a:bodyPr>
          <a:lstStyle/>
          <a:p>
            <a:r>
              <a:rPr lang="es-EC" altLang="zh-CN" dirty="0"/>
              <a:t>Médico Asistente de la Clínica </a:t>
            </a:r>
            <a:r>
              <a:rPr lang="es-EC" altLang="zh-CN" dirty="0" err="1"/>
              <a:t>Tzu</a:t>
            </a:r>
            <a:r>
              <a:rPr lang="es-EC" altLang="zh-CN" dirty="0"/>
              <a:t> Chi</a:t>
            </a:r>
          </a:p>
          <a:p>
            <a:r>
              <a:rPr lang="es-EC" altLang="zh-CN" dirty="0"/>
              <a:t>Zhang </a:t>
            </a:r>
            <a:r>
              <a:rPr lang="es-EC" altLang="zh-CN" dirty="0" err="1"/>
              <a:t>Bingdong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sz="3200" dirty="0"/>
              <a:t>El paciente preguntó: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263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C9A9DA9-7DC8-488B-A882-123947B0F3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57F6BDD4-E066-4008-8011-6CC31AEB45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E0E00B-DB86-44E3-AE24-6CF8011EA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16" y="735495"/>
            <a:ext cx="3747801" cy="132475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s-EC" altLang="zh-CN" sz="2800" b="1" dirty="0"/>
              <a:t>Inflamación: </a:t>
            </a:r>
            <a:r>
              <a:rPr lang="es-EC" altLang="zh-CN" sz="2800" b="1" dirty="0" smtClean="0"/>
              <a:t/>
            </a:r>
            <a:br>
              <a:rPr lang="es-EC" altLang="zh-CN" sz="2800" b="1" dirty="0" smtClean="0"/>
            </a:br>
            <a:r>
              <a:rPr lang="es-EC" altLang="zh-CN" sz="2800" b="1" dirty="0" smtClean="0"/>
              <a:t>Una </a:t>
            </a:r>
            <a:r>
              <a:rPr lang="es-EC" altLang="zh-CN" sz="2800" b="1" dirty="0"/>
              <a:t>reacción a una lesión física.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711A8FB-68FC-45FC-B01E-38F809E2D4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A865FE3-5FC9-4049-87CF-30019C46C0F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A7759C-E2CE-4947-A952-FD6EC5D7D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459" y="2314769"/>
            <a:ext cx="3412219" cy="356025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altLang="zh-CN" sz="3600" dirty="0">
                <a:solidFill>
                  <a:schemeClr val="accent2">
                    <a:lumMod val="50000"/>
                  </a:schemeClr>
                </a:solidFill>
                <a:latin typeface="inherit"/>
              </a:rPr>
              <a:t>Cinco síntomas</a:t>
            </a:r>
            <a:endParaRPr lang="en-US" altLang="zh-CN" sz="200" dirty="0" smtClean="0"/>
          </a:p>
          <a:p>
            <a:pPr marL="457200" indent="-457200">
              <a:buFont typeface="+mj-lt"/>
              <a:buAutoNum type="arabicPeriod"/>
            </a:pPr>
            <a:r>
              <a:rPr lang="es-EC" altLang="zh-CN" sz="2400" dirty="0"/>
              <a:t>Rojo</a:t>
            </a:r>
          </a:p>
          <a:p>
            <a:pPr marL="457200" indent="-457200">
              <a:buFont typeface="+mj-lt"/>
              <a:buAutoNum type="arabicPeriod"/>
            </a:pPr>
            <a:r>
              <a:rPr lang="es-EC" altLang="zh-CN" sz="2400" dirty="0"/>
              <a:t>Hinchado</a:t>
            </a:r>
          </a:p>
          <a:p>
            <a:pPr marL="457200" indent="-457200">
              <a:buFont typeface="+mj-lt"/>
              <a:buAutoNum type="arabicPeriod"/>
            </a:pPr>
            <a:r>
              <a:rPr lang="es-EC" altLang="zh-CN" sz="2400" dirty="0"/>
              <a:t>Caliente</a:t>
            </a:r>
          </a:p>
          <a:p>
            <a:pPr marL="457200" indent="-457200">
              <a:buFont typeface="+mj-lt"/>
              <a:buAutoNum type="arabicPeriod"/>
            </a:pPr>
            <a:r>
              <a:rPr lang="es-EC" altLang="zh-CN" sz="2400" dirty="0"/>
              <a:t>Dolor</a:t>
            </a:r>
          </a:p>
          <a:p>
            <a:pPr marL="457200" indent="-457200">
              <a:buFont typeface="+mj-lt"/>
              <a:buAutoNum type="arabicPeriod"/>
            </a:pPr>
            <a:r>
              <a:rPr lang="es-EC" altLang="zh-CN" sz="2400" dirty="0"/>
              <a:t>Deterioro funcional</a:t>
            </a:r>
            <a:endParaRPr lang="en-US" sz="1700" dirty="0"/>
          </a:p>
        </p:txBody>
      </p:sp>
      <p:pic>
        <p:nvPicPr>
          <p:cNvPr id="4" name="Google Shape;240;p21" descr="Image result for signs of inflammation">
            <a:extLst>
              <a:ext uri="{FF2B5EF4-FFF2-40B4-BE49-F238E27FC236}">
                <a16:creationId xmlns:a16="http://schemas.microsoft.com/office/drawing/2014/main" xmlns="" id="{F54A364D-DF2D-4F33-97B2-EE6B8A4C921A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5120640" y="882396"/>
            <a:ext cx="6656832" cy="49926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14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D6AE20B-D94B-4FAC-8602-89AB906C9E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0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FC3F0B-22B6-4C75-B9F1-3D485CBED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C" altLang="ja-JP" dirty="0">
                <a:solidFill>
                  <a:schemeClr val="accent1"/>
                </a:solidFill>
              </a:rPr>
              <a:t>¿Qué tipo de inflamación?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BCBEF9-3932-47BF-8B34-5D622E7CB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5681" y="1846717"/>
            <a:ext cx="4937760" cy="823912"/>
          </a:xfrm>
        </p:spPr>
        <p:txBody>
          <a:bodyPr>
            <a:normAutofit fontScale="92500"/>
          </a:bodyPr>
          <a:lstStyle/>
          <a:p>
            <a:pPr algn="ctr"/>
            <a:r>
              <a:rPr lang="es-EC" altLang="zh-CN" sz="3600" dirty="0">
                <a:solidFill>
                  <a:schemeClr val="accent3">
                    <a:lumMod val="50000"/>
                  </a:schemeClr>
                </a:solidFill>
              </a:rPr>
              <a:t>Inflamación infecciosa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ADEB28A-97CD-41AB-BEDA-033E894C0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9603" y="2988742"/>
            <a:ext cx="2729532" cy="1910743"/>
          </a:xfrm>
        </p:spPr>
        <p:txBody>
          <a:bodyPr>
            <a:normAutofit/>
          </a:bodyPr>
          <a:lstStyle/>
          <a:p>
            <a:r>
              <a:rPr lang="es-EC" altLang="zh-CN" sz="2800" dirty="0" err="1">
                <a:solidFill>
                  <a:schemeClr val="bg1"/>
                </a:solidFill>
              </a:rPr>
              <a:t>Lesion</a:t>
            </a:r>
            <a:r>
              <a:rPr lang="es-EC" altLang="zh-CN" sz="2800" dirty="0">
                <a:solidFill>
                  <a:schemeClr val="bg1"/>
                </a:solidFill>
              </a:rPr>
              <a:t> </a:t>
            </a:r>
            <a:r>
              <a:rPr lang="es-EC" altLang="zh-CN" sz="2800" dirty="0" err="1">
                <a:solidFill>
                  <a:schemeClr val="bg1"/>
                </a:solidFill>
              </a:rPr>
              <a:t>fisica</a:t>
            </a:r>
            <a:endParaRPr lang="es-EC" altLang="zh-CN" sz="2800" dirty="0">
              <a:solidFill>
                <a:schemeClr val="bg1"/>
              </a:solidFill>
            </a:endParaRPr>
          </a:p>
          <a:p>
            <a:r>
              <a:rPr lang="es-EC" altLang="zh-CN" sz="2800" dirty="0">
                <a:solidFill>
                  <a:schemeClr val="bg1"/>
                </a:solidFill>
              </a:rPr>
              <a:t>Daño químico</a:t>
            </a:r>
          </a:p>
          <a:p>
            <a:r>
              <a:rPr lang="es-EC" altLang="zh-CN" sz="2800" dirty="0">
                <a:solidFill>
                  <a:schemeClr val="bg1"/>
                </a:solidFill>
              </a:rPr>
              <a:t>Alergia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D862F04-61AE-4037-8484-6075EA6B5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1543" y="1902898"/>
            <a:ext cx="4937760" cy="82391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s-EC" altLang="zh-CN" sz="3600" dirty="0">
                <a:solidFill>
                  <a:schemeClr val="bg1"/>
                </a:solidFill>
              </a:rPr>
              <a:t>Inflamación no infecciosa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5C5D60A-1FFE-4C3E-AE74-306BE47F9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25747" y="2988742"/>
            <a:ext cx="3532869" cy="1765877"/>
          </a:xfrm>
        </p:spPr>
        <p:txBody>
          <a:bodyPr>
            <a:normAutofit fontScale="92500"/>
          </a:bodyPr>
          <a:lstStyle/>
          <a:p>
            <a:r>
              <a:rPr lang="es-EC" altLang="zh-CN" sz="2800" dirty="0"/>
              <a:t>Infección bacteriana</a:t>
            </a:r>
          </a:p>
          <a:p>
            <a:r>
              <a:rPr lang="es-EC" altLang="zh-CN" sz="2800" dirty="0"/>
              <a:t>Infección por virus</a:t>
            </a:r>
          </a:p>
          <a:p>
            <a:r>
              <a:rPr lang="es-EC" altLang="zh-CN" sz="2800" dirty="0"/>
              <a:t>Infección </a:t>
            </a:r>
            <a:r>
              <a:rPr lang="es-EC" altLang="zh-CN" sz="2800" dirty="0" err="1"/>
              <a:t>micótica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13F252C-49F3-46E1-B0B7-872D808619F5}"/>
              </a:ext>
            </a:extLst>
          </p:cNvPr>
          <p:cNvSpPr txBox="1"/>
          <p:nvPr/>
        </p:nvSpPr>
        <p:spPr>
          <a:xfrm>
            <a:off x="551543" y="5341257"/>
            <a:ext cx="11088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altLang="zh-CN" sz="4000" dirty="0">
                <a:solidFill>
                  <a:srgbClr val="222222"/>
                </a:solidFill>
                <a:latin typeface="inherit"/>
              </a:rPr>
              <a:t>¡Cada uno tiene un tratamiento diferente!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57674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671A8AE-40A1-4631-A6B8-581AFF0654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64FED2C-C881-4407-ABA6-D8178CB57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78" r="23298" b="1914"/>
          <a:stretch/>
        </p:blipFill>
        <p:spPr>
          <a:xfrm>
            <a:off x="3523488" y="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4CD100-6267-4E62-AA64-2182A3A6A1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5F6B07-1B43-4FDE-805D-17D6A7473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8188225" cy="3204134"/>
          </a:xfrm>
        </p:spPr>
        <p:txBody>
          <a:bodyPr anchor="b">
            <a:normAutofit/>
          </a:bodyPr>
          <a:lstStyle/>
          <a:p>
            <a:r>
              <a:rPr lang="es-EC" altLang="zh-CN" sz="4800" dirty="0"/>
              <a:t>Diagnóstico de faringitis</a:t>
            </a:r>
            <a:endParaRPr lang="en-US" sz="48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2CE98CC7-5704-4788-8E12-5C861CF98A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77836" y="4727446"/>
            <a:ext cx="9605277" cy="162994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EC" altLang="zh-CN" sz="5400" dirty="0">
                <a:solidFill>
                  <a:schemeClr val="accent1"/>
                </a:solidFill>
                <a:latin typeface="inherit"/>
              </a:rPr>
              <a:t>¿Cómo determina el médico qué tipo?</a:t>
            </a:r>
            <a:endParaRPr kumimoji="0" lang="zh-CN" altLang="en-US" sz="54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471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B9977F3-2D4A-45A7-9F49-C7C8DBE645A0}"/>
              </a:ext>
            </a:extLst>
          </p:cNvPr>
          <p:cNvSpPr/>
          <p:nvPr/>
        </p:nvSpPr>
        <p:spPr>
          <a:xfrm>
            <a:off x="0" y="0"/>
            <a:ext cx="4298503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C7EB227-2D98-4A83-B471-5C1625102FAF}"/>
              </a:ext>
            </a:extLst>
          </p:cNvPr>
          <p:cNvSpPr/>
          <p:nvPr/>
        </p:nvSpPr>
        <p:spPr>
          <a:xfrm>
            <a:off x="4192123" y="0"/>
            <a:ext cx="4120155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596C1093-70F9-4504-8A00-0EC227920505}"/>
              </a:ext>
            </a:extLst>
          </p:cNvPr>
          <p:cNvSpPr/>
          <p:nvPr/>
        </p:nvSpPr>
        <p:spPr>
          <a:xfrm>
            <a:off x="8312278" y="0"/>
            <a:ext cx="3959062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63DF2B-8CB1-4AA6-8B56-CD567C7C03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226" y="670438"/>
            <a:ext cx="3887911" cy="15956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C" altLang="zh-CN" b="1" dirty="0"/>
              <a:t>Faringitis </a:t>
            </a:r>
            <a:r>
              <a:rPr lang="es-EC" altLang="zh-CN" b="1" dirty="0" smtClean="0"/>
              <a:t>bacteriana</a:t>
            </a:r>
          </a:p>
          <a:p>
            <a:pPr marL="0" indent="0" algn="ctr">
              <a:buNone/>
            </a:pPr>
            <a:endParaRPr lang="es-EC" altLang="zh-CN" sz="2000" b="1" dirty="0"/>
          </a:p>
          <a:p>
            <a:pPr marL="0" indent="0" algn="ctr">
              <a:buNone/>
            </a:pPr>
            <a:endParaRPr lang="en-US" altLang="zh-CN" sz="2000" b="1" dirty="0" smtClean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ja-JP" sz="1800" b="1" u="sng" dirty="0"/>
          </a:p>
          <a:p>
            <a:pPr marL="0" indent="0" algn="ctr">
              <a:buNone/>
            </a:pPr>
            <a:r>
              <a:rPr lang="es-EC" altLang="ja-JP" sz="2000" b="1" u="sng" dirty="0"/>
              <a:t>Características generales:</a:t>
            </a:r>
            <a:endParaRPr lang="en-US" altLang="ja-JP" sz="2000" b="1" u="sng" dirty="0" smtClean="0"/>
          </a:p>
          <a:p>
            <a:r>
              <a:rPr lang="es-EC" altLang="zh-CN" sz="1800" b="1" dirty="0"/>
              <a:t>Secreciones blancas en la mucosa.</a:t>
            </a:r>
          </a:p>
          <a:p>
            <a:r>
              <a:rPr lang="es-EC" altLang="zh-CN" sz="1800" b="1" dirty="0"/>
              <a:t>Tener fiebre</a:t>
            </a:r>
          </a:p>
          <a:p>
            <a:r>
              <a:rPr lang="es-EC" altLang="zh-CN" sz="1800" b="1" dirty="0"/>
              <a:t>Sin secreción nasal o tos</a:t>
            </a:r>
            <a:endParaRPr lang="en-US" sz="18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75CCBAF-B7E5-4F1B-A227-30BBC1BF0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92489" y="694260"/>
            <a:ext cx="3678851" cy="55750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altLang="zh-CN" b="1" dirty="0"/>
              <a:t>Garganta </a:t>
            </a:r>
            <a:r>
              <a:rPr lang="es-EC" altLang="zh-CN" b="1" dirty="0" smtClean="0"/>
              <a:t>viral</a:t>
            </a:r>
          </a:p>
          <a:p>
            <a:pPr marL="0" indent="0" algn="ctr">
              <a:buNone/>
            </a:pPr>
            <a:endParaRPr lang="es-EC" altLang="zh-CN" b="1" dirty="0"/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1800" b="1" u="sng" dirty="0"/>
          </a:p>
          <a:p>
            <a:pPr marL="0" indent="0" algn="ctr">
              <a:buNone/>
            </a:pPr>
            <a:r>
              <a:rPr lang="es-EC" altLang="zh-CN" sz="2000" b="1" u="sng" dirty="0"/>
              <a:t>Características generales:</a:t>
            </a:r>
            <a:endParaRPr lang="zh-CN" altLang="en-US" sz="2000" b="1" u="sng" dirty="0"/>
          </a:p>
          <a:p>
            <a:r>
              <a:rPr lang="es-EC" altLang="zh-CN" sz="1800" b="1" dirty="0"/>
              <a:t>Vesículas mucosas</a:t>
            </a:r>
          </a:p>
          <a:p>
            <a:r>
              <a:rPr lang="es-EC" altLang="zh-CN" sz="1800" b="1" dirty="0"/>
              <a:t>Tiene secreción nasal o tos</a:t>
            </a:r>
            <a:endParaRPr lang="en-US" sz="2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FB4400D-99BD-4BDF-B70D-9A6911ED65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5" y="1516792"/>
            <a:ext cx="3155560" cy="2095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2374B96-B7F9-450E-9F86-647B835DE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257" y="1516793"/>
            <a:ext cx="3128754" cy="209567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FF5CB0A5-5A37-4F93-80BB-B534A187B5DA}"/>
              </a:ext>
            </a:extLst>
          </p:cNvPr>
          <p:cNvSpPr txBox="1">
            <a:spLocks/>
          </p:cNvSpPr>
          <p:nvPr/>
        </p:nvSpPr>
        <p:spPr>
          <a:xfrm>
            <a:off x="4578714" y="670439"/>
            <a:ext cx="3635213" cy="8463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C" altLang="zh-CN" b="1" dirty="0"/>
              <a:t>Faringitis </a:t>
            </a:r>
            <a:r>
              <a:rPr lang="es-EC" altLang="zh-CN" b="1" dirty="0" smtClean="0"/>
              <a:t>fúngica</a:t>
            </a:r>
          </a:p>
          <a:p>
            <a:pPr marL="0" indent="0" algn="ctr">
              <a:buNone/>
            </a:pPr>
            <a:endParaRPr lang="es-EC" altLang="zh-CN" sz="2400" b="1" dirty="0"/>
          </a:p>
          <a:p>
            <a:pPr marL="0" indent="0" algn="ctr">
              <a:buNone/>
            </a:pPr>
            <a:endParaRPr lang="en-US" altLang="zh-CN" sz="24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zh-CN" sz="32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200" b="1" u="sng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1800" b="1" u="sng" dirty="0"/>
          </a:p>
          <a:p>
            <a:pPr marL="0" indent="0" algn="ctr">
              <a:buNone/>
            </a:pPr>
            <a:r>
              <a:rPr lang="es-EC" altLang="ja-JP" sz="2000" b="1" u="sng" dirty="0"/>
              <a:t>Características generales:</a:t>
            </a:r>
            <a:endParaRPr lang="en-US" altLang="ja-JP" sz="2000" b="1" u="sng" dirty="0" smtClean="0"/>
          </a:p>
          <a:p>
            <a:r>
              <a:rPr lang="es-EC" altLang="zh-CN" sz="1800" b="1" dirty="0"/>
              <a:t>Hay manchas blancas en la mucosa.</a:t>
            </a:r>
          </a:p>
          <a:p>
            <a:r>
              <a:rPr lang="es-EC" altLang="zh-CN" sz="1800" b="1" dirty="0"/>
              <a:t>El paciente tiene baja inmunidad.</a:t>
            </a:r>
          </a:p>
          <a:p>
            <a:r>
              <a:rPr lang="es-EC" altLang="zh-CN" sz="1800" b="1" dirty="0"/>
              <a:t>Tomando esteroides</a:t>
            </a:r>
            <a:endParaRPr lang="en-US" sz="1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6E6E5B8-DD96-4993-B43F-2A114307C1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547" y="1516792"/>
            <a:ext cx="2269686" cy="209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19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273E859-AF07-4E32-ADC4-BFA50AF0B3C0}"/>
              </a:ext>
            </a:extLst>
          </p:cNvPr>
          <p:cNvSpPr/>
          <p:nvPr/>
        </p:nvSpPr>
        <p:spPr>
          <a:xfrm>
            <a:off x="0" y="1268102"/>
            <a:ext cx="5995625" cy="5589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22557C8-23B9-40D2-ADC0-3D10CA81551D}"/>
              </a:ext>
            </a:extLst>
          </p:cNvPr>
          <p:cNvSpPr/>
          <p:nvPr/>
        </p:nvSpPr>
        <p:spPr>
          <a:xfrm>
            <a:off x="5995625" y="1268102"/>
            <a:ext cx="6196375" cy="55898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BD90F9E-3C5A-4E42-BD63-BFBA72EC3F7D}"/>
              </a:ext>
            </a:extLst>
          </p:cNvPr>
          <p:cNvSpPr/>
          <p:nvPr/>
        </p:nvSpPr>
        <p:spPr>
          <a:xfrm>
            <a:off x="0" y="0"/>
            <a:ext cx="12192000" cy="14135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8F9DD0-B6D3-4CD7-B547-91BE48099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1648" y="1441016"/>
            <a:ext cx="4937760" cy="533417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C" altLang="zh-CN" sz="3600" b="1" dirty="0"/>
              <a:t>Absceso </a:t>
            </a:r>
            <a:r>
              <a:rPr lang="es-EC" altLang="zh-CN" sz="3600" b="1" dirty="0" err="1" smtClean="0"/>
              <a:t>amigdalar</a:t>
            </a:r>
            <a:endParaRPr lang="es-EC" altLang="zh-CN" sz="3600" b="1" dirty="0" smtClean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 smtClean="0"/>
          </a:p>
          <a:p>
            <a:pPr marL="0" indent="0" algn="ctr">
              <a:buNone/>
            </a:pPr>
            <a:endParaRPr lang="en-US" altLang="zh-CN" sz="2500" dirty="0" smtClean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r>
              <a:rPr lang="es-EC" altLang="zh-CN" sz="2500" u="sng" dirty="0"/>
              <a:t>Características generales:</a:t>
            </a:r>
            <a:endParaRPr lang="en-US" altLang="zh-CN" sz="2500" u="sng" dirty="0" smtClean="0"/>
          </a:p>
          <a:p>
            <a:pPr lvl="1"/>
            <a:r>
              <a:rPr lang="es-EC" altLang="zh-CN" dirty="0"/>
              <a:t>Hinchazón unilateral de la mucosa junto a las amígdalas.</a:t>
            </a:r>
          </a:p>
          <a:p>
            <a:pPr lvl="1"/>
            <a:r>
              <a:rPr lang="es-EC" altLang="zh-CN" dirty="0"/>
              <a:t>Fiebre, escalofríos</a:t>
            </a:r>
          </a:p>
          <a:p>
            <a:pPr lvl="1"/>
            <a:r>
              <a:rPr lang="es-EC" altLang="zh-CN" dirty="0"/>
              <a:t>Dificultad para tragar</a:t>
            </a:r>
            <a:endParaRPr lang="en-US" sz="2000" dirty="0"/>
          </a:p>
        </p:txBody>
      </p:sp>
      <p:pic>
        <p:nvPicPr>
          <p:cNvPr id="6147" name="Picture 3" descr="R&amp;B Singer R. Kelly Undergoes Peritonsillar Abscess Drainage ...">
            <a:extLst>
              <a:ext uri="{FF2B5EF4-FFF2-40B4-BE49-F238E27FC236}">
                <a16:creationId xmlns:a16="http://schemas.microsoft.com/office/drawing/2014/main" xmlns="" id="{5B50C877-91B6-4F55-B917-F298858113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59" b="14884"/>
          <a:stretch/>
        </p:blipFill>
        <p:spPr bwMode="auto">
          <a:xfrm>
            <a:off x="1182757" y="2174074"/>
            <a:ext cx="3459992" cy="21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1A429AF-7EEB-482B-8AF0-1310CD646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1413520"/>
            <a:ext cx="4937760" cy="50369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C" altLang="zh-CN" sz="3600" b="1" dirty="0"/>
              <a:t>Alergias </a:t>
            </a:r>
            <a:r>
              <a:rPr lang="es-EC" altLang="zh-CN" sz="3600" b="1" dirty="0" smtClean="0"/>
              <a:t>severas</a:t>
            </a:r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dirty="0"/>
              <a:t>{{{{{{</a:t>
            </a:r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endParaRPr lang="en-US" altLang="zh-CN" sz="1400" dirty="0"/>
          </a:p>
          <a:p>
            <a:pPr marL="0" indent="0" algn="ctr">
              <a:buNone/>
            </a:pPr>
            <a:endParaRPr lang="en-US" altLang="zh-CN" sz="2500" u="sng" dirty="0" smtClean="0"/>
          </a:p>
          <a:p>
            <a:pPr marL="0" indent="0" algn="ctr">
              <a:buNone/>
            </a:pPr>
            <a:endParaRPr lang="en-US" altLang="zh-CN" sz="2500" u="sng" dirty="0" smtClean="0"/>
          </a:p>
          <a:p>
            <a:pPr marL="0" indent="0" algn="ctr">
              <a:buNone/>
            </a:pPr>
            <a:endParaRPr lang="en-US" altLang="zh-CN" sz="2500" u="sng" dirty="0" smtClean="0"/>
          </a:p>
          <a:p>
            <a:pPr marL="0" indent="0" algn="ctr">
              <a:buNone/>
            </a:pPr>
            <a:r>
              <a:rPr lang="es-EC" altLang="zh-CN" sz="2500" u="sng" dirty="0"/>
              <a:t>Características generales:</a:t>
            </a:r>
            <a:endParaRPr lang="en-US" altLang="zh-CN" sz="2500" u="sng" dirty="0"/>
          </a:p>
          <a:p>
            <a:r>
              <a:rPr lang="es-EC" altLang="zh-CN" sz="2400" dirty="0"/>
              <a:t>Las membranas mucosas o las lenguas pequeñas se enrojecen e hinchan rápidamente.</a:t>
            </a:r>
            <a:endParaRPr lang="en-US" sz="24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21954878-AEC2-4B80-BBC6-AEB59BF29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52581" y="376823"/>
            <a:ext cx="10887597" cy="79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EC" altLang="zh-CN" sz="5400" dirty="0">
                <a:latin typeface="inherit"/>
              </a:rPr>
              <a:t>Síntomas peligrosos de la garganta</a:t>
            </a:r>
            <a:endParaRPr kumimoji="0" lang="zh-CN" altLang="en-US" sz="5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2" descr="This image shows edema and erythema in the oral cavity, possibly ...">
            <a:extLst>
              <a:ext uri="{FF2B5EF4-FFF2-40B4-BE49-F238E27FC236}">
                <a16:creationId xmlns:a16="http://schemas.microsoft.com/office/drawing/2014/main" xmlns="" id="{4CF905FE-C12E-4D28-92B8-7A7EB132D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416" y="2174074"/>
            <a:ext cx="3374017" cy="252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653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8FC9BE17-9A7B-462D-AE50-3D87773873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Understanding Your Doctor's Prescription Abbreviations">
            <a:extLst>
              <a:ext uri="{FF2B5EF4-FFF2-40B4-BE49-F238E27FC236}">
                <a16:creationId xmlns:a16="http://schemas.microsoft.com/office/drawing/2014/main" xmlns="" id="{AAF801CE-19BC-468F-9F25-B4A7848811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21" b="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3EBE8569-6AEC-4B8C-8D53-2DE337CDBA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5D4142C-5077-457F-A6AD-3FECFDB396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7A5F0580-5EE9-419F-96EE-B6529EF6E7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F460E4-2E56-4E17-84D5-085E89645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14" y="1313846"/>
            <a:ext cx="3441507" cy="753086"/>
          </a:xfrm>
          <a:solidFill>
            <a:srgbClr val="FFC000"/>
          </a:solidFill>
        </p:spPr>
        <p:txBody>
          <a:bodyPr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C" altLang="zh-CN" sz="4400" b="1" dirty="0"/>
              <a:t>Receta?</a:t>
            </a:r>
            <a:endParaRPr lang="en-US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6B159C-3952-4DE3-BAAD-D4A71F0F0C53}"/>
              </a:ext>
            </a:extLst>
          </p:cNvPr>
          <p:cNvSpPr txBox="1"/>
          <p:nvPr/>
        </p:nvSpPr>
        <p:spPr>
          <a:xfrm>
            <a:off x="424814" y="2958412"/>
            <a:ext cx="641330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C" altLang="zh-CN" sz="2400" dirty="0"/>
              <a:t>La faringitis es común, pero hay muchos tipos.</a:t>
            </a:r>
          </a:p>
          <a:p>
            <a:pPr>
              <a:spcAft>
                <a:spcPts val="600"/>
              </a:spcAft>
            </a:pPr>
            <a:endParaRPr lang="es-EC" altLang="zh-CN" sz="2400" dirty="0"/>
          </a:p>
          <a:p>
            <a:pPr>
              <a:spcAft>
                <a:spcPts val="600"/>
              </a:spcAft>
            </a:pPr>
            <a:r>
              <a:rPr lang="es-EC" altLang="zh-CN" sz="2400" dirty="0"/>
              <a:t>Los médicos deben usar el historial médico y el examen clínico para hacer un diagnóstico antes de que puedan tomar el medicamento correcto.</a:t>
            </a:r>
          </a:p>
          <a:p>
            <a:pPr>
              <a:spcAft>
                <a:spcPts val="600"/>
              </a:spcAft>
            </a:pPr>
            <a:endParaRPr lang="es-EC" altLang="zh-CN" sz="2400" dirty="0"/>
          </a:p>
          <a:p>
            <a:pPr>
              <a:spcAft>
                <a:spcPts val="600"/>
              </a:spcAft>
            </a:pPr>
            <a:r>
              <a:rPr lang="es-EC" altLang="zh-CN" sz="2400" dirty="0"/>
              <a:t>Por lo tanto, la receta anterior no se puede usar directamente.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7146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8FC9BE17-9A7B-462D-AE50-3D87773873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Understanding Your Doctor's Prescription Abbreviations">
            <a:extLst>
              <a:ext uri="{FF2B5EF4-FFF2-40B4-BE49-F238E27FC236}">
                <a16:creationId xmlns:a16="http://schemas.microsoft.com/office/drawing/2014/main" xmlns="" id="{AAF801CE-19BC-468F-9F25-B4A7848811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21" b="1"/>
          <a:stretch/>
        </p:blipFill>
        <p:spPr bwMode="auto">
          <a:xfrm>
            <a:off x="3585177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3EBE8569-6AEC-4B8C-8D53-2DE337CDBA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55D4142C-5077-457F-A6AD-3FECFDB396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7A5F0580-5EE9-419F-96EE-B6529EF6E7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F460E4-2E56-4E17-84D5-085E89645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39" y="970752"/>
            <a:ext cx="2912165" cy="1046891"/>
          </a:xfrm>
          <a:solidFill>
            <a:srgbClr val="00B0F0"/>
          </a:solidFill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es-EC" altLang="zh-CN" sz="4800" b="1" dirty="0"/>
              <a:t>Resumen</a:t>
            </a:r>
            <a:endParaRPr lang="en-US" sz="4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6B159C-3952-4DE3-BAAD-D4A71F0F0C53}"/>
              </a:ext>
            </a:extLst>
          </p:cNvPr>
          <p:cNvSpPr txBox="1"/>
          <p:nvPr/>
        </p:nvSpPr>
        <p:spPr>
          <a:xfrm>
            <a:off x="475793" y="2964609"/>
            <a:ext cx="6264221" cy="334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C" altLang="zh-CN" sz="2400" b="1" dirty="0"/>
              <a:t>Los antibióticos solo son útiles para infecciones bacterianas,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C" altLang="zh-CN" sz="2400" b="1" dirty="0"/>
              <a:t>La mayoría de la faringitis no es una infección bacteriana,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C" altLang="zh-CN" sz="2400" b="1" dirty="0"/>
              <a:t>Por lo tanto, los antibióticos no pueden usarse casualmente.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2673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D06CE56-3881-4ADA-8CEF-D18B02C242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9F3C543-62EC-4433-9C93-A2CD8764E9B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55666830-9A19-4E01-8505-D6C7F9AC56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274432B-3A14-4E94-A4CE-7C2E7037E3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337" b="-1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xmlns="" id="{AE9FC877-7FB6-4D22-9988-35420644E2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xmlns="" id="{E41809D1-F12E-46BB-B804-5F209D325E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180971-B46F-4805-A2E0-91C4FAF3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70" y="1311965"/>
            <a:ext cx="4522304" cy="5006457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C" altLang="zh-CN" sz="3600" b="1" dirty="0"/>
              <a:t>Los síntomas severos de garganta deben ir a la sala de emergencias.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2400" b="1" dirty="0"/>
              <a:t/>
            </a:r>
            <a:br>
              <a:rPr lang="zh-CN" altLang="en-US" sz="2400" b="1" dirty="0"/>
            </a:br>
            <a:r>
              <a:rPr lang="es-EC" altLang="zh-CN" sz="2400" b="1" dirty="0"/>
              <a:t>Por ejemplo: hinchazón rápida de la garganta, incapacidad para beber agua y dificultad para respirar.</a:t>
            </a:r>
            <a:r>
              <a:rPr lang="zh-CN" altLang="en-US" sz="2400" b="1" dirty="0"/>
              <a:t/>
            </a:r>
            <a:br>
              <a:rPr lang="zh-CN" altLang="en-US" sz="2400" b="1" dirty="0"/>
            </a:br>
            <a:endParaRPr lang="en-US" sz="24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70861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LeftStep">
      <a:dk1>
        <a:srgbClr val="000000"/>
      </a:dk1>
      <a:lt1>
        <a:srgbClr val="FFFFFF"/>
      </a:lt1>
      <a:dk2>
        <a:srgbClr val="312441"/>
      </a:dk2>
      <a:lt2>
        <a:srgbClr val="E2E8E4"/>
      </a:lt2>
      <a:accent1>
        <a:srgbClr val="E729B2"/>
      </a:accent1>
      <a:accent2>
        <a:srgbClr val="BA17D5"/>
      </a:accent2>
      <a:accent3>
        <a:srgbClr val="7D29E7"/>
      </a:accent3>
      <a:accent4>
        <a:srgbClr val="413DDC"/>
      </a:accent4>
      <a:accent5>
        <a:srgbClr val="2973E7"/>
      </a:accent5>
      <a:accent6>
        <a:srgbClr val="17B0D5"/>
      </a:accent6>
      <a:hlink>
        <a:srgbClr val="31944C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262</Words>
  <Application>Microsoft Office PowerPoint</Application>
  <PresentationFormat>Panorámica</PresentationFormat>
  <Paragraphs>85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Avenir Next LT Pro</vt:lpstr>
      <vt:lpstr>Calibri</vt:lpstr>
      <vt:lpstr>inherit</vt:lpstr>
      <vt:lpstr>AccentBoxVTI</vt:lpstr>
      <vt:lpstr>Tengo la mismas molestias de mi garganta,  ¿por qué el médico no me la recetó directamente?</vt:lpstr>
      <vt:lpstr>Inflamación:  Una reacción a una lesión física.</vt:lpstr>
      <vt:lpstr>¿Qué tipo de inflamación?</vt:lpstr>
      <vt:lpstr>Diagnóstico de faringitis</vt:lpstr>
      <vt:lpstr>Presentación de PowerPoint</vt:lpstr>
      <vt:lpstr>Síntomas peligrosos de la garganta</vt:lpstr>
      <vt:lpstr>Presentación de PowerPoint</vt:lpstr>
      <vt:lpstr>Presentación de PowerPoint</vt:lpstr>
      <vt:lpstr>Los síntomas severos de garganta deben ir a la sala de emergencias.   Por ejemplo: hinchazón rápida de la garganta, incapacidad para beber agua y dificultad para respirar.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  我的咽喉炎和上次一样，为什么医生不直接可药给我？</dc:title>
  <dc:creator>Jessica Lai</dc:creator>
  <cp:lastModifiedBy>dell-pc</cp:lastModifiedBy>
  <cp:revision>14</cp:revision>
  <dcterms:created xsi:type="dcterms:W3CDTF">2020-04-11T08:45:50Z</dcterms:created>
  <dcterms:modified xsi:type="dcterms:W3CDTF">2020-04-24T00:13:20Z</dcterms:modified>
</cp:coreProperties>
</file>